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</p:sldMasterIdLst>
  <p:sldIdLst>
    <p:sldId id="258" r:id="rId3"/>
    <p:sldId id="297" r:id="rId4"/>
    <p:sldId id="1254" r:id="rId5"/>
    <p:sldId id="268" r:id="rId6"/>
    <p:sldId id="1253" r:id="rId7"/>
    <p:sldId id="299" r:id="rId8"/>
    <p:sldId id="305" r:id="rId9"/>
    <p:sldId id="303" r:id="rId10"/>
    <p:sldId id="300" r:id="rId11"/>
    <p:sldId id="306" r:id="rId12"/>
    <p:sldId id="304" r:id="rId13"/>
    <p:sldId id="308" r:id="rId14"/>
    <p:sldId id="309" r:id="rId15"/>
    <p:sldId id="310" r:id="rId16"/>
    <p:sldId id="291" r:id="rId17"/>
    <p:sldId id="307" r:id="rId18"/>
    <p:sldId id="311" r:id="rId19"/>
    <p:sldId id="312" r:id="rId20"/>
    <p:sldId id="313" r:id="rId21"/>
    <p:sldId id="314" r:id="rId22"/>
    <p:sldId id="280" r:id="rId23"/>
    <p:sldId id="284" r:id="rId24"/>
    <p:sldId id="292" r:id="rId25"/>
    <p:sldId id="293" r:id="rId26"/>
    <p:sldId id="294" r:id="rId27"/>
    <p:sldId id="1251" r:id="rId28"/>
    <p:sldId id="1250" r:id="rId29"/>
    <p:sldId id="697" r:id="rId30"/>
    <p:sldId id="125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9"/>
    <p:restoredTop sz="94676"/>
  </p:normalViewPr>
  <p:slideViewPr>
    <p:cSldViewPr snapToGrid="0">
      <p:cViewPr varScale="1">
        <p:scale>
          <a:sx n="114" d="100"/>
          <a:sy n="114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dirty="0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 dirty="0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106186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226B80E3-4921-52F3-EB0E-34B6F33FE4CE}"/>
              </a:ext>
            </a:extLst>
          </p:cNvPr>
          <p:cNvSpPr/>
          <p:nvPr userDrawn="1"/>
        </p:nvSpPr>
        <p:spPr>
          <a:xfrm flipV="1">
            <a:off x="-16936" y="6079063"/>
            <a:ext cx="9101667" cy="287870"/>
          </a:xfrm>
          <a:prstGeom prst="rtTriangle">
            <a:avLst/>
          </a:prstGeom>
          <a:solidFill>
            <a:srgbClr val="E46C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potenti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et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vitae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dolor, </a:t>
            </a:r>
            <a:r>
              <a:rPr lang="en-US" dirty="0" err="1"/>
              <a:t>finibus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etus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com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Quisquety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dolor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ornare</a:t>
            </a:r>
            <a:r>
              <a:rPr lang="en-US" dirty="0"/>
              <a:t> at </a:t>
            </a:r>
            <a:r>
              <a:rPr lang="en-US" dirty="0" err="1"/>
              <a:t>commodo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un semper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nunc</a:t>
            </a:r>
            <a:r>
              <a:rPr lang="en-US" dirty="0"/>
              <a:t> vitae dictum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5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potenti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et </a:t>
            </a:r>
            <a:r>
              <a:rPr lang="en-US" dirty="0" err="1"/>
              <a:t>puri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vitae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dolor, </a:t>
            </a:r>
            <a:r>
              <a:rPr lang="en-US" dirty="0" err="1"/>
              <a:t>finibus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et,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com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dolor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orn</a:t>
            </a:r>
            <a:r>
              <a:rPr lang="en-US" dirty="0"/>
              <a:t> at </a:t>
            </a:r>
            <a:r>
              <a:rPr lang="en-US" dirty="0" err="1"/>
              <a:t>commodo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semper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Disse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nunc</a:t>
            </a:r>
            <a:r>
              <a:rPr lang="en-US" dirty="0"/>
              <a:t> vitae dictum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31DD3E67-5891-35AF-F19C-866F646E52AD}"/>
              </a:ext>
            </a:extLst>
          </p:cNvPr>
          <p:cNvSpPr/>
          <p:nvPr userDrawn="1"/>
        </p:nvSpPr>
        <p:spPr>
          <a:xfrm flipV="1">
            <a:off x="-16936" y="6079063"/>
            <a:ext cx="9101667" cy="287870"/>
          </a:xfrm>
          <a:prstGeom prst="rtTriangle">
            <a:avLst/>
          </a:prstGeom>
          <a:solidFill>
            <a:srgbClr val="E46C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0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Et Su </a:t>
            </a:r>
            <a:r>
              <a:rPr lang="en-US" dirty="0" err="1"/>
              <a:t>Domine</a:t>
            </a:r>
            <a:r>
              <a:rPr lang="en-US" dirty="0"/>
              <a:t> Antes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Et Su </a:t>
            </a:r>
            <a:r>
              <a:rPr lang="en-US" dirty="0" err="1"/>
              <a:t>Domine</a:t>
            </a:r>
            <a:r>
              <a:rPr lang="en-US" dirty="0"/>
              <a:t> Antes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TITLE FOR A LIST HERE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73175EA4-3893-88FA-51A0-6899B6D78579}"/>
              </a:ext>
            </a:extLst>
          </p:cNvPr>
          <p:cNvSpPr/>
          <p:nvPr userDrawn="1"/>
        </p:nvSpPr>
        <p:spPr>
          <a:xfrm flipV="1">
            <a:off x="-16936" y="6079063"/>
            <a:ext cx="9101667" cy="287870"/>
          </a:xfrm>
          <a:prstGeom prst="rtTriangle">
            <a:avLst/>
          </a:prstGeom>
          <a:solidFill>
            <a:srgbClr val="E46C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6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potenti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et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vitae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dolor, </a:t>
            </a:r>
            <a:r>
              <a:rPr lang="en-US" dirty="0" err="1"/>
              <a:t>finibus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etus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com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Quisquety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dolor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ornare</a:t>
            </a:r>
            <a:r>
              <a:rPr lang="en-US" dirty="0"/>
              <a:t> at </a:t>
            </a:r>
            <a:r>
              <a:rPr lang="en-US" dirty="0" err="1"/>
              <a:t>commodo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un semper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nunc</a:t>
            </a:r>
            <a:r>
              <a:rPr lang="en-US" dirty="0"/>
              <a:t> vitae dictum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non ant. Lore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lunpt</a:t>
            </a:r>
            <a:r>
              <a:rPr lang="en-US" dirty="0"/>
              <a:t> and </a:t>
            </a:r>
            <a:r>
              <a:rPr lang="en-US" dirty="0" err="1"/>
              <a:t>ishlam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etus</a:t>
            </a:r>
            <a:r>
              <a:rPr lang="en-US" dirty="0"/>
              <a:t>.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4568C1F-6C6D-CB8D-86D3-5D40D37A00BD}"/>
              </a:ext>
            </a:extLst>
          </p:cNvPr>
          <p:cNvSpPr/>
          <p:nvPr userDrawn="1"/>
        </p:nvSpPr>
        <p:spPr>
          <a:xfrm flipV="1">
            <a:off x="-16936" y="6079063"/>
            <a:ext cx="9101667" cy="287870"/>
          </a:xfrm>
          <a:prstGeom prst="rtTriangle">
            <a:avLst/>
          </a:prstGeom>
          <a:solidFill>
            <a:srgbClr val="E46C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3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TITLE FOR A TABLE HERE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C27E9DC-30F8-B385-CCC3-C89988088B10}"/>
              </a:ext>
            </a:extLst>
          </p:cNvPr>
          <p:cNvSpPr/>
          <p:nvPr userDrawn="1"/>
        </p:nvSpPr>
        <p:spPr>
          <a:xfrm flipV="1">
            <a:off x="-16936" y="6079063"/>
            <a:ext cx="9101667" cy="287870"/>
          </a:xfrm>
          <a:prstGeom prst="rtTriangle">
            <a:avLst/>
          </a:prstGeom>
          <a:solidFill>
            <a:srgbClr val="E46C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01728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23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Sunday, March 2,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98357" y="496043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200" y="449421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8357" y="2514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5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imary_full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95" y="5855111"/>
            <a:ext cx="2640245" cy="4778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0160"/>
            <a:ext cx="12192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1158596" y="3207553"/>
            <a:ext cx="9981755" cy="2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4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F8BEC968-2462-C281-F0D3-9102B86CA6F2}"/>
              </a:ext>
            </a:extLst>
          </p:cNvPr>
          <p:cNvSpPr/>
          <p:nvPr userDrawn="1"/>
        </p:nvSpPr>
        <p:spPr>
          <a:xfrm flipV="1">
            <a:off x="-16936" y="6079063"/>
            <a:ext cx="9101667" cy="287870"/>
          </a:xfrm>
          <a:prstGeom prst="rtTriangle">
            <a:avLst/>
          </a:prstGeom>
          <a:solidFill>
            <a:srgbClr val="E46C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3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virginia.edu/service/dac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virginia.us9.list-manage.com/track/click?u=b918ecff2df30f32775065906&amp;id=829265f04d&amp;e=7ef1f5d91d" TargetMode="Externa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rginia.az1.qualtrics.com/jfe/form/SV_7OtK8IEI2SEBQa2" TargetMode="External"/><Relationship Id="rId2" Type="http://schemas.openxmlformats.org/officeDocument/2006/relationships/hyperlink" Target="https://rc.virginia.edu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in drug discovery: Computational chemistry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Summer 2024 Workshop</a:t>
            </a:r>
          </a:p>
        </p:txBody>
      </p:sp>
    </p:spTree>
    <p:extLst>
      <p:ext uri="{BB962C8B-B14F-4D97-AF65-F5344CB8AC3E}">
        <p14:creationId xmlns:p14="http://schemas.microsoft.com/office/powerpoint/2010/main" val="130197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 err="1"/>
              <a:t>Chemprop</a:t>
            </a:r>
            <a:r>
              <a:rPr lang="en-US" sz="4400" dirty="0"/>
              <a:t> – a directed MPNN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2320-19D6-0522-0EB1-6BC0D1929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32" r="52008"/>
          <a:stretch/>
        </p:blipFill>
        <p:spPr>
          <a:xfrm>
            <a:off x="345781" y="1771649"/>
            <a:ext cx="4839618" cy="304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DC29-0359-586B-F6F6-DAB54115F926}"/>
              </a:ext>
            </a:extLst>
          </p:cNvPr>
          <p:cNvSpPr txBox="1"/>
          <p:nvPr/>
        </p:nvSpPr>
        <p:spPr>
          <a:xfrm>
            <a:off x="5524501" y="1039357"/>
            <a:ext cx="6157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MPNN operates in two phases: </a:t>
            </a:r>
          </a:p>
          <a:p>
            <a:r>
              <a:rPr lang="en-US" sz="2400" dirty="0"/>
              <a:t>	(1) a message passing phase – in the context of chemical structures it is transmitting information across the molecule to build a neural representation of the molecule </a:t>
            </a:r>
          </a:p>
          <a:p>
            <a:endParaRPr lang="en-US" sz="2400" dirty="0"/>
          </a:p>
          <a:p>
            <a:r>
              <a:rPr lang="en-US" sz="2400" dirty="0"/>
              <a:t>	(2) a readout phase – This uses the final representation of the molecule for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D-MPNN uses information associated with edges – accumulative type</a:t>
            </a:r>
          </a:p>
        </p:txBody>
      </p:sp>
    </p:spTree>
    <p:extLst>
      <p:ext uri="{BB962C8B-B14F-4D97-AF65-F5344CB8AC3E}">
        <p14:creationId xmlns:p14="http://schemas.microsoft.com/office/powerpoint/2010/main" val="37478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Classification/Regression in 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CA535B-C676-239C-5A65-EB734BE2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731561"/>
            <a:ext cx="5567363" cy="2566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15823-CBCF-860C-6924-7D9AD7985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1"/>
          <a:stretch/>
        </p:blipFill>
        <p:spPr>
          <a:xfrm>
            <a:off x="6858001" y="1645107"/>
            <a:ext cx="2700338" cy="2956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C14E-0BF7-FC1C-6EB8-196DAAB9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9" t="88383" r="58762" b="26"/>
          <a:stretch/>
        </p:blipFill>
        <p:spPr>
          <a:xfrm>
            <a:off x="2753506" y="4363554"/>
            <a:ext cx="1618469" cy="3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Regression example in drug 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B409D-6370-1E85-76E9-70EBADA6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01"/>
          <a:stretch/>
        </p:blipFill>
        <p:spPr>
          <a:xfrm>
            <a:off x="1535904" y="1487473"/>
            <a:ext cx="8840139" cy="4145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8BAC3-E274-F642-1269-069441D8ED4D}"/>
              </a:ext>
            </a:extLst>
          </p:cNvPr>
          <p:cNvSpPr txBox="1"/>
          <p:nvPr/>
        </p:nvSpPr>
        <p:spPr>
          <a:xfrm>
            <a:off x="1421604" y="971550"/>
            <a:ext cx="255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is in CSV file format</a:t>
            </a:r>
          </a:p>
        </p:txBody>
      </p:sp>
    </p:spTree>
    <p:extLst>
      <p:ext uri="{BB962C8B-B14F-4D97-AF65-F5344CB8AC3E}">
        <p14:creationId xmlns:p14="http://schemas.microsoft.com/office/powerpoint/2010/main" val="306087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Regression example in drug discovery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8BAC3-E274-F642-1269-069441D8ED4D}"/>
              </a:ext>
            </a:extLst>
          </p:cNvPr>
          <p:cNvSpPr txBox="1"/>
          <p:nvPr/>
        </p:nvSpPr>
        <p:spPr>
          <a:xfrm>
            <a:off x="950117" y="1299667"/>
            <a:ext cx="461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 the training example – </a:t>
            </a:r>
            <a:r>
              <a:rPr lang="en-US" dirty="0" err="1"/>
              <a:t>Jupyter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6B1E4-0E14-E1BB-EF5D-22D45E1C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7" y="1744151"/>
            <a:ext cx="9501188" cy="18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Smile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A7E35-1A2E-888A-4898-735250BC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358900"/>
            <a:ext cx="9192299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Featurization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42BB4-459E-C29A-20B5-CF82A2D2EFDA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02587" y="871377"/>
            <a:ext cx="93557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/>
              <a:t>Atom level information: atomic number, number of bonds for each atom, charge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/>
              <a:t>Molecule level feature: type of bond, conjugation, ring membership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/>
              <a:t>Other properties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6CCDE-6AAC-53FC-FCA3-C46E50742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81"/>
          <a:stretch/>
        </p:blipFill>
        <p:spPr>
          <a:xfrm>
            <a:off x="9259500" y="950823"/>
            <a:ext cx="2729913" cy="35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Featurization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030D3-6967-A53F-4393-AFA4A35D8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89"/>
          <a:stretch/>
        </p:blipFill>
        <p:spPr>
          <a:xfrm>
            <a:off x="3605471" y="862966"/>
            <a:ext cx="5050631" cy="3755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7C7D-2338-08B6-4525-3AD8A223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472" y="4798827"/>
            <a:ext cx="5306628" cy="12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2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 err="1"/>
              <a:t>Chemprop</a:t>
            </a:r>
            <a:r>
              <a:rPr lang="en-US" sz="4400" dirty="0"/>
              <a:t> using </a:t>
            </a:r>
            <a:r>
              <a:rPr lang="en-US" sz="4400" dirty="0" err="1"/>
              <a:t>slurm</a:t>
            </a:r>
            <a:r>
              <a:rPr lang="en-US" sz="4400" dirty="0"/>
              <a:t> script - train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0ECB2-C9F8-B50B-9BE5-C691E00D4516}"/>
              </a:ext>
            </a:extLst>
          </p:cNvPr>
          <p:cNvSpPr txBox="1"/>
          <p:nvPr/>
        </p:nvSpPr>
        <p:spPr>
          <a:xfrm>
            <a:off x="421310" y="3641805"/>
            <a:ext cx="616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module purge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module load anaconda/2023.07-py3.11</a:t>
            </a:r>
          </a:p>
          <a:p>
            <a:r>
              <a:rPr lang="en-US" dirty="0" err="1">
                <a:effectLst/>
                <a:latin typeface="Menlo" panose="020B0609030804020204" pitchFamily="49" charset="0"/>
              </a:rPr>
              <a:t>conda</a:t>
            </a:r>
            <a:r>
              <a:rPr lang="en-US" dirty="0">
                <a:effectLst/>
                <a:latin typeface="Menlo" panose="020B0609030804020204" pitchFamily="49" charset="0"/>
              </a:rPr>
              <a:t> activate </a:t>
            </a:r>
            <a:r>
              <a:rPr lang="en-US" dirty="0" err="1">
                <a:effectLst/>
                <a:latin typeface="Menlo" panose="020B0609030804020204" pitchFamily="49" charset="0"/>
              </a:rPr>
              <a:t>chemprop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FA583-2BF5-11D9-4E47-5D7DC6B7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90" b="57675"/>
          <a:stretch/>
        </p:blipFill>
        <p:spPr>
          <a:xfrm>
            <a:off x="421310" y="1312774"/>
            <a:ext cx="4198571" cy="19434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D0249-0AC2-A566-2529-93E78C7B1035}"/>
              </a:ext>
            </a:extLst>
          </p:cNvPr>
          <p:cNvSpPr txBox="1"/>
          <p:nvPr/>
        </p:nvSpPr>
        <p:spPr>
          <a:xfrm>
            <a:off x="6586366" y="852319"/>
            <a:ext cx="4756945" cy="286232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Set Up Resources</a:t>
            </a:r>
          </a:p>
          <a:p>
            <a:r>
              <a:rPr lang="en-US" sz="2000" dirty="0"/>
              <a:t>-A: allocation</a:t>
            </a:r>
          </a:p>
          <a:p>
            <a:r>
              <a:rPr lang="en-US" sz="2000" dirty="0"/>
              <a:t>-p: partition </a:t>
            </a:r>
          </a:p>
          <a:p>
            <a:r>
              <a:rPr lang="en-US" sz="2000" dirty="0"/>
              <a:t>--</a:t>
            </a:r>
            <a:r>
              <a:rPr lang="en-US" sz="2000" dirty="0" err="1"/>
              <a:t>gres</a:t>
            </a:r>
            <a:r>
              <a:rPr lang="en-US" sz="2000" dirty="0"/>
              <a:t>=gpu:1 :use 1 </a:t>
            </a:r>
            <a:r>
              <a:rPr lang="en-US" sz="2000" dirty="0" err="1"/>
              <a:t>gpu</a:t>
            </a:r>
            <a:endParaRPr lang="en-US" sz="2000" dirty="0"/>
          </a:p>
          <a:p>
            <a:r>
              <a:rPr lang="en-US" sz="2000" dirty="0"/>
              <a:t>-c: number of cores</a:t>
            </a:r>
          </a:p>
          <a:p>
            <a:r>
              <a:rPr lang="en-US" sz="2000" dirty="0"/>
              <a:t>-t: time limit</a:t>
            </a:r>
          </a:p>
          <a:p>
            <a:r>
              <a:rPr lang="en-US" sz="2000" dirty="0"/>
              <a:t>-J: job name</a:t>
            </a:r>
          </a:p>
          <a:p>
            <a:r>
              <a:rPr lang="en-US" sz="2000" dirty="0"/>
              <a:t>-o: standard output file (%A is the job #)</a:t>
            </a:r>
          </a:p>
          <a:p>
            <a:r>
              <a:rPr lang="en-US" sz="2000" dirty="0"/>
              <a:t>-e: standard error file (%A is the job #)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8334F-A2DA-B377-1F18-95D54A7ED417}"/>
              </a:ext>
            </a:extLst>
          </p:cNvPr>
          <p:cNvSpPr txBox="1"/>
          <p:nvPr/>
        </p:nvSpPr>
        <p:spPr>
          <a:xfrm>
            <a:off x="394085" y="4741191"/>
            <a:ext cx="1113592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chemprop_train</a:t>
            </a:r>
            <a:r>
              <a:rPr lang="en-US" dirty="0">
                <a:effectLst/>
                <a:latin typeface="Menlo" panose="020B0609030804020204" pitchFamily="49" charset="0"/>
              </a:rPr>
              <a:t> --</a:t>
            </a:r>
            <a:r>
              <a:rPr lang="en-US" dirty="0" err="1">
                <a:effectLst/>
                <a:latin typeface="Menlo" panose="020B0609030804020204" pitchFamily="49" charset="0"/>
              </a:rPr>
              <a:t>data_path</a:t>
            </a:r>
            <a:r>
              <a:rPr lang="en-US" dirty="0">
                <a:effectLst/>
                <a:latin typeface="Menlo" panose="020B0609030804020204" pitchFamily="49" charset="0"/>
              </a:rPr>
              <a:t> &lt;</a:t>
            </a:r>
            <a:r>
              <a:rPr lang="en-US" dirty="0" err="1">
                <a:effectLst/>
                <a:latin typeface="Menlo" panose="020B0609030804020204" pitchFamily="49" charset="0"/>
              </a:rPr>
              <a:t>input.csv</a:t>
            </a:r>
            <a:r>
              <a:rPr lang="en-US" dirty="0">
                <a:effectLst/>
                <a:latin typeface="Menlo" panose="020B0609030804020204" pitchFamily="49" charset="0"/>
              </a:rPr>
              <a:t>&gt; --</a:t>
            </a:r>
            <a:r>
              <a:rPr lang="en-US" dirty="0" err="1">
                <a:effectLst/>
                <a:latin typeface="Menlo" panose="020B0609030804020204" pitchFamily="49" charset="0"/>
              </a:rPr>
              <a:t>dataset_type</a:t>
            </a:r>
            <a:r>
              <a:rPr lang="en-US" dirty="0">
                <a:effectLst/>
                <a:latin typeface="Menlo" panose="020B0609030804020204" pitchFamily="49" charset="0"/>
              </a:rPr>
              <a:t> regression/classification --</a:t>
            </a:r>
            <a:r>
              <a:rPr lang="en-US" dirty="0" err="1">
                <a:effectLst/>
                <a:latin typeface="Menlo" panose="020B0609030804020204" pitchFamily="49" charset="0"/>
              </a:rPr>
              <a:t>save_dir</a:t>
            </a:r>
            <a:r>
              <a:rPr lang="en-US" dirty="0">
                <a:effectLst/>
                <a:latin typeface="Menlo" panose="020B0609030804020204" pitchFamily="49" charset="0"/>
              </a:rPr>
              <a:t> checkpoint --</a:t>
            </a:r>
            <a:r>
              <a:rPr lang="en-US" dirty="0" err="1">
                <a:effectLst/>
                <a:latin typeface="Menlo" panose="020B0609030804020204" pitchFamily="49" charset="0"/>
              </a:rPr>
              <a:t>features_generator</a:t>
            </a:r>
            <a:r>
              <a:rPr lang="en-US" dirty="0">
                <a:effectLst/>
                <a:latin typeface="Menlo" panose="020B0609030804020204" pitchFamily="49" charset="0"/>
              </a:rPr>
              <a:t> rdkit_2d_normalized --</a:t>
            </a:r>
            <a:r>
              <a:rPr lang="en-US" dirty="0" err="1">
                <a:effectLst/>
                <a:latin typeface="Menlo" panose="020B0609030804020204" pitchFamily="49" charset="0"/>
              </a:rPr>
              <a:t>no_features_scaling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 err="1"/>
              <a:t>Chemprop</a:t>
            </a:r>
            <a:r>
              <a:rPr lang="en-US" sz="4400" dirty="0"/>
              <a:t> using </a:t>
            </a:r>
            <a:r>
              <a:rPr lang="en-US" sz="4400" dirty="0" err="1"/>
              <a:t>slurm</a:t>
            </a:r>
            <a:r>
              <a:rPr lang="en-US" sz="4400" dirty="0"/>
              <a:t> script - predict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0ECB2-C9F8-B50B-9BE5-C691E00D4516}"/>
              </a:ext>
            </a:extLst>
          </p:cNvPr>
          <p:cNvSpPr txBox="1"/>
          <p:nvPr/>
        </p:nvSpPr>
        <p:spPr>
          <a:xfrm>
            <a:off x="421310" y="3641805"/>
            <a:ext cx="616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module purge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module load anaconda/2023.07-py3.11</a:t>
            </a:r>
          </a:p>
          <a:p>
            <a:r>
              <a:rPr lang="en-US" dirty="0" err="1">
                <a:effectLst/>
                <a:latin typeface="Menlo" panose="020B0609030804020204" pitchFamily="49" charset="0"/>
              </a:rPr>
              <a:t>conda</a:t>
            </a:r>
            <a:r>
              <a:rPr lang="en-US" dirty="0">
                <a:effectLst/>
                <a:latin typeface="Menlo" panose="020B0609030804020204" pitchFamily="49" charset="0"/>
              </a:rPr>
              <a:t> activate </a:t>
            </a:r>
            <a:r>
              <a:rPr lang="en-US" dirty="0" err="1">
                <a:effectLst/>
                <a:latin typeface="Menlo" panose="020B0609030804020204" pitchFamily="49" charset="0"/>
              </a:rPr>
              <a:t>chemprop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FA583-2BF5-11D9-4E47-5D7DC6B7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90" b="57675"/>
          <a:stretch/>
        </p:blipFill>
        <p:spPr>
          <a:xfrm>
            <a:off x="421310" y="1312774"/>
            <a:ext cx="4198571" cy="19434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D0249-0AC2-A566-2529-93E78C7B1035}"/>
              </a:ext>
            </a:extLst>
          </p:cNvPr>
          <p:cNvSpPr txBox="1"/>
          <p:nvPr/>
        </p:nvSpPr>
        <p:spPr>
          <a:xfrm>
            <a:off x="6586366" y="852319"/>
            <a:ext cx="4756945" cy="286232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Set Up Resources</a:t>
            </a:r>
          </a:p>
          <a:p>
            <a:r>
              <a:rPr lang="en-US" sz="2000" dirty="0"/>
              <a:t>-A: allocation</a:t>
            </a:r>
          </a:p>
          <a:p>
            <a:r>
              <a:rPr lang="en-US" sz="2000" dirty="0"/>
              <a:t>-p: partition </a:t>
            </a:r>
          </a:p>
          <a:p>
            <a:r>
              <a:rPr lang="en-US" sz="2000" dirty="0"/>
              <a:t>--</a:t>
            </a:r>
            <a:r>
              <a:rPr lang="en-US" sz="2000" dirty="0" err="1"/>
              <a:t>gres</a:t>
            </a:r>
            <a:r>
              <a:rPr lang="en-US" sz="2000" dirty="0"/>
              <a:t>=gpu:1 :use 1 </a:t>
            </a:r>
            <a:r>
              <a:rPr lang="en-US" sz="2000" dirty="0" err="1"/>
              <a:t>gpu</a:t>
            </a:r>
            <a:endParaRPr lang="en-US" sz="2000" dirty="0"/>
          </a:p>
          <a:p>
            <a:r>
              <a:rPr lang="en-US" sz="2000" dirty="0"/>
              <a:t>-c: number of cores</a:t>
            </a:r>
          </a:p>
          <a:p>
            <a:r>
              <a:rPr lang="en-US" sz="2000" dirty="0"/>
              <a:t>-t: time limit</a:t>
            </a:r>
          </a:p>
          <a:p>
            <a:r>
              <a:rPr lang="en-US" sz="2000" dirty="0"/>
              <a:t>-J: job name</a:t>
            </a:r>
          </a:p>
          <a:p>
            <a:r>
              <a:rPr lang="en-US" sz="2000" dirty="0"/>
              <a:t>-o: standard output file (%A is the job #)</a:t>
            </a:r>
          </a:p>
          <a:p>
            <a:r>
              <a:rPr lang="en-US" sz="2000" dirty="0"/>
              <a:t>-e: standard error file (%A is the job #)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07533-73F2-CADB-9F49-FA23072B483A}"/>
              </a:ext>
            </a:extLst>
          </p:cNvPr>
          <p:cNvSpPr txBox="1"/>
          <p:nvPr/>
        </p:nvSpPr>
        <p:spPr>
          <a:xfrm>
            <a:off x="421310" y="4805352"/>
            <a:ext cx="10657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chemprop_predict</a:t>
            </a:r>
            <a:r>
              <a:rPr lang="en-US" dirty="0">
                <a:effectLst/>
                <a:latin typeface="Menlo" panose="020B0609030804020204" pitchFamily="49" charset="0"/>
              </a:rPr>
              <a:t> --</a:t>
            </a:r>
            <a:r>
              <a:rPr lang="en-US" dirty="0" err="1">
                <a:effectLst/>
                <a:latin typeface="Menlo" panose="020B0609030804020204" pitchFamily="49" charset="0"/>
              </a:rPr>
              <a:t>test_path</a:t>
            </a:r>
            <a:r>
              <a:rPr lang="en-US" dirty="0">
                <a:effectLst/>
                <a:latin typeface="Menlo" panose="020B0609030804020204" pitchFamily="49" charset="0"/>
              </a:rPr>
              <a:t> &lt;</a:t>
            </a:r>
            <a:r>
              <a:rPr lang="en-US" dirty="0" err="1">
                <a:effectLst/>
                <a:latin typeface="Menlo" panose="020B0609030804020204" pitchFamily="49" charset="0"/>
              </a:rPr>
              <a:t>test_set.csv</a:t>
            </a:r>
            <a:r>
              <a:rPr lang="en-US" dirty="0">
                <a:effectLst/>
                <a:latin typeface="Menlo" panose="020B0609030804020204" pitchFamily="49" charset="0"/>
              </a:rPr>
              <a:t>&gt; --</a:t>
            </a:r>
            <a:r>
              <a:rPr lang="en-US" dirty="0" err="1">
                <a:effectLst/>
                <a:latin typeface="Menlo" panose="020B0609030804020204" pitchFamily="49" charset="0"/>
              </a:rPr>
              <a:t>checkpoint_dir</a:t>
            </a:r>
            <a:r>
              <a:rPr lang="en-US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checkpoint </a:t>
            </a:r>
            <a:r>
              <a:rPr lang="en-US" dirty="0">
                <a:effectLst/>
                <a:latin typeface="Menlo" panose="020B0609030804020204" pitchFamily="49" charset="0"/>
              </a:rPr>
              <a:t>–</a:t>
            </a:r>
            <a:r>
              <a:rPr lang="en-US" dirty="0" err="1">
                <a:effectLst/>
                <a:latin typeface="Menlo" panose="020B0609030804020204" pitchFamily="49" charset="0"/>
              </a:rPr>
              <a:t>prediction.csv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6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 err="1"/>
              <a:t>Chemprop</a:t>
            </a:r>
            <a:r>
              <a:rPr lang="en-US" sz="4400" dirty="0"/>
              <a:t> using </a:t>
            </a:r>
            <a:r>
              <a:rPr lang="en-US" sz="4400" dirty="0" err="1"/>
              <a:t>slurm</a:t>
            </a:r>
            <a:r>
              <a:rPr lang="en-US" sz="4400" dirty="0"/>
              <a:t> script - interpret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0ECB2-C9F8-B50B-9BE5-C691E00D4516}"/>
              </a:ext>
            </a:extLst>
          </p:cNvPr>
          <p:cNvSpPr txBox="1"/>
          <p:nvPr/>
        </p:nvSpPr>
        <p:spPr>
          <a:xfrm>
            <a:off x="421310" y="3641805"/>
            <a:ext cx="616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module purge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module load anaconda/2023.07-py3.11</a:t>
            </a:r>
          </a:p>
          <a:p>
            <a:r>
              <a:rPr lang="en-US" dirty="0" err="1">
                <a:effectLst/>
                <a:latin typeface="Menlo" panose="020B0609030804020204" pitchFamily="49" charset="0"/>
              </a:rPr>
              <a:t>conda</a:t>
            </a:r>
            <a:r>
              <a:rPr lang="en-US" dirty="0">
                <a:effectLst/>
                <a:latin typeface="Menlo" panose="020B0609030804020204" pitchFamily="49" charset="0"/>
              </a:rPr>
              <a:t> activate </a:t>
            </a:r>
            <a:r>
              <a:rPr lang="en-US" dirty="0" err="1">
                <a:effectLst/>
                <a:latin typeface="Menlo" panose="020B0609030804020204" pitchFamily="49" charset="0"/>
              </a:rPr>
              <a:t>chemprop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FA583-2BF5-11D9-4E47-5D7DC6B7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90" b="57675"/>
          <a:stretch/>
        </p:blipFill>
        <p:spPr>
          <a:xfrm>
            <a:off x="421310" y="1312774"/>
            <a:ext cx="4198571" cy="19434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D0249-0AC2-A566-2529-93E78C7B1035}"/>
              </a:ext>
            </a:extLst>
          </p:cNvPr>
          <p:cNvSpPr txBox="1"/>
          <p:nvPr/>
        </p:nvSpPr>
        <p:spPr>
          <a:xfrm>
            <a:off x="6586366" y="852319"/>
            <a:ext cx="4756945" cy="286232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Set Up Resources</a:t>
            </a:r>
          </a:p>
          <a:p>
            <a:r>
              <a:rPr lang="en-US" sz="2000" dirty="0"/>
              <a:t>-A: allocation</a:t>
            </a:r>
          </a:p>
          <a:p>
            <a:r>
              <a:rPr lang="en-US" sz="2000" dirty="0"/>
              <a:t>-p: partition </a:t>
            </a:r>
          </a:p>
          <a:p>
            <a:r>
              <a:rPr lang="en-US" sz="2000" dirty="0"/>
              <a:t>--</a:t>
            </a:r>
            <a:r>
              <a:rPr lang="en-US" sz="2000" dirty="0" err="1"/>
              <a:t>gres</a:t>
            </a:r>
            <a:r>
              <a:rPr lang="en-US" sz="2000" dirty="0"/>
              <a:t>=gpu:1 :use 1 </a:t>
            </a:r>
            <a:r>
              <a:rPr lang="en-US" sz="2000" dirty="0" err="1"/>
              <a:t>gpu</a:t>
            </a:r>
            <a:endParaRPr lang="en-US" sz="2000" dirty="0"/>
          </a:p>
          <a:p>
            <a:r>
              <a:rPr lang="en-US" sz="2000" dirty="0"/>
              <a:t>-c: number of cores</a:t>
            </a:r>
          </a:p>
          <a:p>
            <a:r>
              <a:rPr lang="en-US" sz="2000" dirty="0"/>
              <a:t>-t: time limit</a:t>
            </a:r>
          </a:p>
          <a:p>
            <a:r>
              <a:rPr lang="en-US" sz="2000" dirty="0"/>
              <a:t>-J: job name</a:t>
            </a:r>
          </a:p>
          <a:p>
            <a:r>
              <a:rPr lang="en-US" sz="2000" dirty="0"/>
              <a:t>-o: standard output file (%A is the job #)</a:t>
            </a:r>
          </a:p>
          <a:p>
            <a:r>
              <a:rPr lang="en-US" sz="2000" dirty="0"/>
              <a:t>-e: standard error file (%A is the job #)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DB0B8-4344-71F7-E717-68B2E895782C}"/>
              </a:ext>
            </a:extLst>
          </p:cNvPr>
          <p:cNvSpPr txBox="1"/>
          <p:nvPr/>
        </p:nvSpPr>
        <p:spPr>
          <a:xfrm>
            <a:off x="421310" y="4711669"/>
            <a:ext cx="11804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Menlo" panose="020B0609030804020204" pitchFamily="49" charset="0"/>
              </a:rPr>
              <a:t>chemprop_interpret</a:t>
            </a:r>
            <a:r>
              <a:rPr lang="en-US" sz="1800" dirty="0">
                <a:effectLst/>
                <a:latin typeface="Menlo" panose="020B0609030804020204" pitchFamily="49" charset="0"/>
              </a:rPr>
              <a:t> --</a:t>
            </a:r>
            <a:r>
              <a:rPr lang="en-US" sz="1800" dirty="0" err="1">
                <a:effectLst/>
                <a:latin typeface="Menlo" panose="020B0609030804020204" pitchFamily="49" charset="0"/>
              </a:rPr>
              <a:t>data_path</a:t>
            </a:r>
            <a:r>
              <a:rPr lang="en-US" sz="1800" dirty="0">
                <a:effectLst/>
                <a:latin typeface="Menlo" panose="020B0609030804020204" pitchFamily="49" charset="0"/>
              </a:rPr>
              <a:t> &lt;</a:t>
            </a:r>
            <a:r>
              <a:rPr lang="en-US" sz="1800" dirty="0" err="1">
                <a:effectLst/>
                <a:latin typeface="Menlo" panose="020B0609030804020204" pitchFamily="49" charset="0"/>
              </a:rPr>
              <a:t>input.csv</a:t>
            </a:r>
            <a:r>
              <a:rPr lang="en-US" sz="1800" dirty="0">
                <a:effectLst/>
                <a:latin typeface="Menlo" panose="020B0609030804020204" pitchFamily="49" charset="0"/>
              </a:rPr>
              <a:t>&gt; --</a:t>
            </a:r>
            <a:r>
              <a:rPr lang="en-US" sz="1800" dirty="0" err="1">
                <a:effectLst/>
                <a:latin typeface="Menlo" panose="020B0609030804020204" pitchFamily="49" charset="0"/>
              </a:rPr>
              <a:t>checkpoint_dir</a:t>
            </a:r>
            <a:r>
              <a:rPr lang="en-US" sz="1800" dirty="0">
                <a:effectLst/>
                <a:latin typeface="Menlo" panose="020B0609030804020204" pitchFamily="49" charset="0"/>
              </a:rPr>
              <a:t> checkpoint/location --</a:t>
            </a:r>
            <a:r>
              <a:rPr lang="en-US" sz="1800" dirty="0" err="1">
                <a:effectLst/>
                <a:latin typeface="Menlo" panose="020B0609030804020204" pitchFamily="49" charset="0"/>
              </a:rPr>
              <a:t>property_id</a:t>
            </a:r>
            <a:r>
              <a:rPr lang="en-US" sz="1800" dirty="0">
                <a:effectLst/>
                <a:latin typeface="Menlo" panose="020B0609030804020204" pitchFamily="49" charset="0"/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A91E2-0DDD-EF0E-E5E4-E49D62DF825E}"/>
              </a:ext>
            </a:extLst>
          </p:cNvPr>
          <p:cNvSpPr txBox="1"/>
          <p:nvPr/>
        </p:nvSpPr>
        <p:spPr>
          <a:xfrm>
            <a:off x="3472691" y="5100498"/>
            <a:ext cx="616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effectLst/>
                <a:latin typeface="Menlo" panose="020B0609030804020204" pitchFamily="49" charset="0"/>
              </a:rPr>
              <a:t>    "</a:t>
            </a:r>
            <a:r>
              <a:rPr lang="en-US" dirty="0" err="1">
                <a:effectLst/>
                <a:latin typeface="Menlo" panose="020B0609030804020204" pitchFamily="49" charset="0"/>
              </a:rPr>
              <a:t>auc</a:t>
            </a:r>
            <a:r>
              <a:rPr lang="en-US" dirty="0"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        0.7532467532467532 ]</a:t>
            </a:r>
          </a:p>
        </p:txBody>
      </p:sp>
    </p:spTree>
    <p:extLst>
      <p:ext uri="{BB962C8B-B14F-4D97-AF65-F5344CB8AC3E}">
        <p14:creationId xmlns:p14="http://schemas.microsoft.com/office/powerpoint/2010/main" val="93178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Drug Discovery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095" y="1093035"/>
            <a:ext cx="10872476" cy="442624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0C1F7-E2AA-1C0B-2F44-DC3CDF15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8" y="838391"/>
            <a:ext cx="9598094" cy="4926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F4DF6-008B-0544-5FC0-01B864892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6"/>
          <a:stretch/>
        </p:blipFill>
        <p:spPr>
          <a:xfrm>
            <a:off x="10910303" y="2623285"/>
            <a:ext cx="1064661" cy="16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 err="1"/>
              <a:t>Chemprop</a:t>
            </a:r>
            <a:r>
              <a:rPr lang="en-US" sz="4400" dirty="0"/>
              <a:t> using </a:t>
            </a:r>
            <a:r>
              <a:rPr lang="en-US" sz="4400" dirty="0" err="1"/>
              <a:t>slurm</a:t>
            </a:r>
            <a:r>
              <a:rPr lang="en-US" sz="4400" dirty="0"/>
              <a:t> script – hyperparameter </a:t>
            </a:r>
            <a:r>
              <a:rPr lang="en-US" sz="4400" dirty="0" err="1"/>
              <a:t>Opt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0ECB2-C9F8-B50B-9BE5-C691E00D4516}"/>
              </a:ext>
            </a:extLst>
          </p:cNvPr>
          <p:cNvSpPr txBox="1"/>
          <p:nvPr/>
        </p:nvSpPr>
        <p:spPr>
          <a:xfrm>
            <a:off x="421310" y="3641805"/>
            <a:ext cx="616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module purge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module load anaconda/2023.07-py3.11</a:t>
            </a:r>
          </a:p>
          <a:p>
            <a:r>
              <a:rPr lang="en-US" dirty="0" err="1">
                <a:effectLst/>
                <a:latin typeface="Menlo" panose="020B0609030804020204" pitchFamily="49" charset="0"/>
              </a:rPr>
              <a:t>conda</a:t>
            </a:r>
            <a:r>
              <a:rPr lang="en-US" dirty="0">
                <a:effectLst/>
                <a:latin typeface="Menlo" panose="020B0609030804020204" pitchFamily="49" charset="0"/>
              </a:rPr>
              <a:t> activate </a:t>
            </a:r>
            <a:r>
              <a:rPr lang="en-US" dirty="0" err="1">
                <a:effectLst/>
                <a:latin typeface="Menlo" panose="020B0609030804020204" pitchFamily="49" charset="0"/>
              </a:rPr>
              <a:t>chemprop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FA583-2BF5-11D9-4E47-5D7DC6B7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90" b="57675"/>
          <a:stretch/>
        </p:blipFill>
        <p:spPr>
          <a:xfrm>
            <a:off x="421310" y="1616803"/>
            <a:ext cx="4198571" cy="19434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D0249-0AC2-A566-2529-93E78C7B1035}"/>
              </a:ext>
            </a:extLst>
          </p:cNvPr>
          <p:cNvSpPr txBox="1"/>
          <p:nvPr/>
        </p:nvSpPr>
        <p:spPr>
          <a:xfrm>
            <a:off x="6586366" y="1108388"/>
            <a:ext cx="4756945" cy="286232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Set Up Resources</a:t>
            </a:r>
          </a:p>
          <a:p>
            <a:r>
              <a:rPr lang="en-US" sz="2000" dirty="0"/>
              <a:t>-A: allocation</a:t>
            </a:r>
          </a:p>
          <a:p>
            <a:r>
              <a:rPr lang="en-US" sz="2000" dirty="0"/>
              <a:t>-p: partition </a:t>
            </a:r>
          </a:p>
          <a:p>
            <a:r>
              <a:rPr lang="en-US" sz="2000" dirty="0"/>
              <a:t>--</a:t>
            </a:r>
            <a:r>
              <a:rPr lang="en-US" sz="2000" dirty="0" err="1"/>
              <a:t>gres</a:t>
            </a:r>
            <a:r>
              <a:rPr lang="en-US" sz="2000" dirty="0"/>
              <a:t>=gpu:1 :use 1 </a:t>
            </a:r>
            <a:r>
              <a:rPr lang="en-US" sz="2000" dirty="0" err="1"/>
              <a:t>gpu</a:t>
            </a:r>
            <a:endParaRPr lang="en-US" sz="2000" dirty="0"/>
          </a:p>
          <a:p>
            <a:r>
              <a:rPr lang="en-US" sz="2000" dirty="0"/>
              <a:t>-c: number of cores</a:t>
            </a:r>
          </a:p>
          <a:p>
            <a:r>
              <a:rPr lang="en-US" sz="2000" dirty="0"/>
              <a:t>-t: time limit</a:t>
            </a:r>
          </a:p>
          <a:p>
            <a:r>
              <a:rPr lang="en-US" sz="2000" dirty="0"/>
              <a:t>-J: job name</a:t>
            </a:r>
          </a:p>
          <a:p>
            <a:r>
              <a:rPr lang="en-US" sz="2000" dirty="0"/>
              <a:t>-o: standard output file (%A is the job #)</a:t>
            </a:r>
          </a:p>
          <a:p>
            <a:r>
              <a:rPr lang="en-US" sz="2000" dirty="0"/>
              <a:t>-e: standard error file (%A is the job #)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8F360-14FA-6796-76FB-08C8929D7239}"/>
              </a:ext>
            </a:extLst>
          </p:cNvPr>
          <p:cNvSpPr txBox="1"/>
          <p:nvPr/>
        </p:nvSpPr>
        <p:spPr>
          <a:xfrm>
            <a:off x="228599" y="4678671"/>
            <a:ext cx="11569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chemprop_hyperopt</a:t>
            </a:r>
            <a:r>
              <a:rPr lang="en-US" dirty="0">
                <a:effectLst/>
                <a:latin typeface="Menlo" panose="020B0609030804020204" pitchFamily="49" charset="0"/>
              </a:rPr>
              <a:t> --</a:t>
            </a:r>
            <a:r>
              <a:rPr lang="en-US" dirty="0" err="1">
                <a:effectLst/>
                <a:latin typeface="Menlo" panose="020B0609030804020204" pitchFamily="49" charset="0"/>
              </a:rPr>
              <a:t>data_path</a:t>
            </a:r>
            <a:r>
              <a:rPr lang="en-US" dirty="0">
                <a:effectLst/>
                <a:latin typeface="Menlo" panose="020B0609030804020204" pitchFamily="49" charset="0"/>
              </a:rPr>
              <a:t> &lt;</a:t>
            </a:r>
            <a:r>
              <a:rPr lang="en-US" dirty="0" err="1">
                <a:effectLst/>
                <a:latin typeface="Menlo" panose="020B0609030804020204" pitchFamily="49" charset="0"/>
              </a:rPr>
              <a:t>input.csv</a:t>
            </a:r>
            <a:r>
              <a:rPr lang="en-US" dirty="0">
                <a:effectLst/>
                <a:latin typeface="Menlo" panose="020B0609030804020204" pitchFamily="49" charset="0"/>
              </a:rPr>
              <a:t>&gt; --</a:t>
            </a:r>
            <a:r>
              <a:rPr lang="en-US" dirty="0" err="1">
                <a:effectLst/>
                <a:latin typeface="Menlo" panose="020B0609030804020204" pitchFamily="49" charset="0"/>
              </a:rPr>
              <a:t>dataset_type</a:t>
            </a:r>
            <a:r>
              <a:rPr lang="en-US" dirty="0">
                <a:effectLst/>
                <a:latin typeface="Menlo" panose="020B0609030804020204" pitchFamily="49" charset="0"/>
              </a:rPr>
              <a:t> regression/classification --</a:t>
            </a:r>
            <a:r>
              <a:rPr lang="en-US" dirty="0" err="1">
                <a:effectLst/>
                <a:latin typeface="Menlo" panose="020B0609030804020204" pitchFamily="49" charset="0"/>
              </a:rPr>
              <a:t>num_iters</a:t>
            </a:r>
            <a:r>
              <a:rPr lang="en-US" dirty="0">
                <a:effectLst/>
                <a:latin typeface="Menlo" panose="020B0609030804020204" pitchFamily="49" charset="0"/>
              </a:rPr>
              <a:t> 20 --</a:t>
            </a:r>
            <a:r>
              <a:rPr lang="en-US" dirty="0" err="1">
                <a:effectLst/>
                <a:latin typeface="Menlo" panose="020B0609030804020204" pitchFamily="49" charset="0"/>
              </a:rPr>
              <a:t>config_save_path</a:t>
            </a:r>
            <a:r>
              <a:rPr lang="en-US" dirty="0">
                <a:effectLst/>
                <a:latin typeface="Menlo" panose="020B0609030804020204" pitchFamily="49" charset="0"/>
              </a:rPr>
              <a:t> &lt;path&gt; --depth 5 --</a:t>
            </a:r>
            <a:r>
              <a:rPr lang="en-US" dirty="0" err="1">
                <a:effectLst/>
                <a:latin typeface="Menlo" panose="020B0609030804020204" pitchFamily="49" charset="0"/>
              </a:rPr>
              <a:t>hidden_size</a:t>
            </a:r>
            <a:r>
              <a:rPr lang="en-US" dirty="0">
                <a:effectLst/>
                <a:latin typeface="Menlo" panose="020B0609030804020204" pitchFamily="49" charset="0"/>
              </a:rPr>
              <a:t> 1600 --</a:t>
            </a:r>
            <a:r>
              <a:rPr lang="en-US" dirty="0" err="1">
                <a:effectLst/>
                <a:latin typeface="Menlo" panose="020B0609030804020204" pitchFamily="49" charset="0"/>
              </a:rPr>
              <a:t>ffn_num_layers</a:t>
            </a:r>
            <a:r>
              <a:rPr lang="en-US" dirty="0">
                <a:effectLst/>
                <a:latin typeface="Menlo" panose="020B0609030804020204" pitchFamily="49" charset="0"/>
              </a:rPr>
              <a:t> 1 --dropout 0.35 --epochs 30 --</a:t>
            </a:r>
            <a:r>
              <a:rPr lang="en-US" dirty="0" err="1">
                <a:effectLst/>
                <a:latin typeface="Menlo" panose="020B0609030804020204" pitchFamily="49" charset="0"/>
              </a:rPr>
              <a:t>hyperopt_checkpoint_dir</a:t>
            </a:r>
            <a:r>
              <a:rPr lang="en-US" dirty="0">
                <a:effectLst/>
                <a:latin typeface="Menlo" panose="020B0609030804020204" pitchFamily="49" charset="0"/>
              </a:rPr>
              <a:t> HYPEROPT_CHECKPOINT_DIR --</a:t>
            </a:r>
            <a:r>
              <a:rPr lang="en-US" dirty="0" err="1">
                <a:effectLst/>
                <a:latin typeface="Menlo" panose="020B0609030804020204" pitchFamily="49" charset="0"/>
              </a:rPr>
              <a:t>num_folds</a:t>
            </a:r>
            <a:r>
              <a:rPr lang="en-US" dirty="0">
                <a:effectLst/>
                <a:latin typeface="Menlo" panose="020B0609030804020204" pitchFamily="49" charset="0"/>
              </a:rPr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1127402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601450" cy="508150"/>
          </a:xfrm>
        </p:spPr>
        <p:txBody>
          <a:bodyPr/>
          <a:lstStyle/>
          <a:p>
            <a:pPr algn="l"/>
            <a:r>
              <a:rPr lang="en-US" sz="4400" dirty="0"/>
              <a:t>Application of </a:t>
            </a:r>
            <a:r>
              <a:rPr lang="en-US" sz="4400" dirty="0" err="1"/>
              <a:t>Chemprop</a:t>
            </a:r>
            <a:r>
              <a:rPr lang="en-US" sz="4400" dirty="0"/>
              <a:t> resulted in a novel antibiotic</a:t>
            </a:r>
          </a:p>
          <a:p>
            <a:pPr algn="l"/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288" y="1746068"/>
            <a:ext cx="10230219" cy="4426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 deep learning approach to antibiotic discovery, Stokes et al, Cell, 2020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US-FDA approved drug library containing 1760 molecules of diverse structure and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800 natural products from plants, animals, and microbial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total of 2,560 molecules tested for relative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 = inhibitory action; Blue = non-inhibitory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Deduplication resulted in 2,335 molecules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4550D-13CC-9707-73AE-2431A07A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59" y="2820224"/>
            <a:ext cx="3101648" cy="2277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A4089-7219-80AF-DA7C-5CC4977D6DBB}"/>
              </a:ext>
            </a:extLst>
          </p:cNvPr>
          <p:cNvSpPr txBox="1"/>
          <p:nvPr/>
        </p:nvSpPr>
        <p:spPr>
          <a:xfrm>
            <a:off x="1550492" y="5364987"/>
            <a:ext cx="909101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dataset hence learning is augmented by several features such as by including hundreds of molecular features, hyperparameter optimizations,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Model prediction in excellent agreement with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4611" y="1766658"/>
            <a:ext cx="10230219" cy="4426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trained model is applied on the Drug Repurposing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F1C7B-E260-F23A-5BF5-135B83F45E02}"/>
              </a:ext>
            </a:extLst>
          </p:cNvPr>
          <p:cNvSpPr txBox="1"/>
          <p:nvPr/>
        </p:nvSpPr>
        <p:spPr>
          <a:xfrm>
            <a:off x="1295401" y="5556214"/>
            <a:ext cx="96991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correlation between growth inhibitory activity (red) and predicted D-MPNN derived ranking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87373-B2B3-89F1-5FF1-36BC006B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55" y="2926857"/>
            <a:ext cx="2850818" cy="212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14600-C83E-B7DB-748C-56A1C24D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19" y="2281207"/>
            <a:ext cx="3067464" cy="2295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163CB7-150F-126D-D0AE-D10ED692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582" y="3064245"/>
            <a:ext cx="2850818" cy="19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6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 err="1"/>
              <a:t>Halicin</a:t>
            </a:r>
            <a:r>
              <a:rPr lang="en-US" sz="44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D5E417-8BC5-6C1D-A160-F664B9491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42" y="3575142"/>
            <a:ext cx="10908186" cy="12006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Halicin</a:t>
            </a:r>
            <a:r>
              <a:rPr lang="en-US" dirty="0"/>
              <a:t> is fished out by combining the </a:t>
            </a:r>
            <a:r>
              <a:rPr lang="en-US" dirty="0" err="1"/>
              <a:t>tanimoto</a:t>
            </a:r>
            <a:r>
              <a:rPr lang="en-US" dirty="0"/>
              <a:t> similarity with training set and clinical toxicity values with primary focus on lower toxicity and phase 1/2/3 study (</a:t>
            </a:r>
            <a:r>
              <a:rPr lang="en-US" dirty="0" err="1"/>
              <a:t>Halicin</a:t>
            </a:r>
            <a:r>
              <a:rPr lang="en-US" dirty="0"/>
              <a:t> shown as yellow circle)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Lowest similarity with training set is our primary target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 shows </a:t>
            </a:r>
            <a:r>
              <a:rPr lang="en-US" dirty="0" err="1"/>
              <a:t>Halicin’s</a:t>
            </a:r>
            <a:r>
              <a:rPr lang="en-US" dirty="0"/>
              <a:t> low MIC value of 2 microgram/mL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69CD0-F84A-7A94-6A91-6B9AF4218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3"/>
          <a:stretch/>
        </p:blipFill>
        <p:spPr>
          <a:xfrm>
            <a:off x="711200" y="962201"/>
            <a:ext cx="11070772" cy="2583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9788A-66A9-5CDD-41CD-C22CFFF31E3F}"/>
              </a:ext>
            </a:extLst>
          </p:cNvPr>
          <p:cNvSpPr txBox="1"/>
          <p:nvPr/>
        </p:nvSpPr>
        <p:spPr>
          <a:xfrm>
            <a:off x="1295401" y="5556214"/>
            <a:ext cx="96991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Chemprop</a:t>
            </a:r>
            <a:r>
              <a:rPr lang="en-US" dirty="0"/>
              <a:t> helped in the identification a potential new compound with antibiotic-like properties</a:t>
            </a:r>
          </a:p>
        </p:txBody>
      </p:sp>
    </p:spTree>
    <p:extLst>
      <p:ext uri="{BB962C8B-B14F-4D97-AF65-F5344CB8AC3E}">
        <p14:creationId xmlns:p14="http://schemas.microsoft.com/office/powerpoint/2010/main" val="2424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Screening billion compound library -- ZINC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9AD0B-B146-4A51-F96C-8CD994B1D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1"/>
          <a:stretch/>
        </p:blipFill>
        <p:spPr>
          <a:xfrm>
            <a:off x="787811" y="1190172"/>
            <a:ext cx="10391733" cy="37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2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Two ZINC-derived compounds are promising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EDF92-EF8D-71BF-8505-78ED2272C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0"/>
          <a:stretch/>
        </p:blipFill>
        <p:spPr>
          <a:xfrm>
            <a:off x="394085" y="1077256"/>
            <a:ext cx="3278414" cy="470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1FF98-16C2-B644-4469-65F10C5C3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2"/>
          <a:stretch/>
        </p:blipFill>
        <p:spPr>
          <a:xfrm>
            <a:off x="3954235" y="2002971"/>
            <a:ext cx="7302500" cy="2555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5E95D-C7D9-D075-E0D1-FEEC4355AB6D}"/>
              </a:ext>
            </a:extLst>
          </p:cNvPr>
          <p:cNvSpPr txBox="1"/>
          <p:nvPr/>
        </p:nvSpPr>
        <p:spPr>
          <a:xfrm>
            <a:off x="1246415" y="5751167"/>
            <a:ext cx="96991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Chemprop</a:t>
            </a:r>
            <a:r>
              <a:rPr lang="en-US" dirty="0"/>
              <a:t> helped in the identification a potential new compounds with antibiotic-like properties</a:t>
            </a:r>
          </a:p>
        </p:txBody>
      </p:sp>
    </p:spTree>
    <p:extLst>
      <p:ext uri="{BB962C8B-B14F-4D97-AF65-F5344CB8AC3E}">
        <p14:creationId xmlns:p14="http://schemas.microsoft.com/office/powerpoint/2010/main" val="37922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Summary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C2B29C-2215-7A65-DA2B-797EAE3441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014" y="1215878"/>
            <a:ext cx="10230219" cy="4426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Deep learning approach as applied in the field of small-molecule therapeutics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Application of the deep learning approach in the field of antibiotic drug discovery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HPC is required to harness the full power of deep-learning based programs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299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4B811-16F6-0986-54AA-6091ADED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6BFA-6ACE-A1AB-D77B-0EB5871C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42" y="122302"/>
            <a:ext cx="10515600" cy="132556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ITC Franklin Gothic Std Demi Compressed"/>
                <a:ea typeface="+mn-ea"/>
                <a:cs typeface="+mn-cs"/>
              </a:rPr>
              <a:t>Data Analytics Center – Collaborations!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1AE3-0428-F456-161E-99BA0B7EDF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307EAE-5B80-E6C5-41E8-7F7290E47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78" y="1126226"/>
            <a:ext cx="10651274" cy="426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B0CB6-70BA-D69A-8CD0-3A7DD10FF148}"/>
              </a:ext>
            </a:extLst>
          </p:cNvPr>
          <p:cNvSpPr txBox="1"/>
          <p:nvPr/>
        </p:nvSpPr>
        <p:spPr>
          <a:xfrm>
            <a:off x="2960204" y="5588316"/>
            <a:ext cx="627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https://www.rc.virginia.edu/service/dac/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88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768" y="838201"/>
            <a:ext cx="7848600" cy="1219200"/>
          </a:xfrm>
        </p:spPr>
        <p:txBody>
          <a:bodyPr/>
          <a:lstStyle/>
          <a:p>
            <a:pPr algn="ctr"/>
            <a:r>
              <a:rPr lang="en-US" dirty="0"/>
              <a:t>Need more help?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7836" y="2312075"/>
            <a:ext cx="50541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Office Hours via Zoom</a:t>
            </a:r>
          </a:p>
          <a:p>
            <a:r>
              <a:rPr lang="en-US" dirty="0"/>
              <a:t>Tuesdays:       	3 pm - 5 pm</a:t>
            </a:r>
          </a:p>
          <a:p>
            <a:r>
              <a:rPr lang="en-US" dirty="0"/>
              <a:t>Thursdays:     	10 am - noon</a:t>
            </a:r>
          </a:p>
          <a:p>
            <a:endParaRPr lang="en-US" dirty="0"/>
          </a:p>
          <a:p>
            <a:r>
              <a:rPr lang="en-US" dirty="0"/>
              <a:t>          Zoom Links are available at </a:t>
            </a:r>
            <a:r>
              <a:rPr lang="en-US" dirty="0">
                <a:solidFill>
                  <a:srgbClr val="0072C6"/>
                </a:solidFill>
              </a:rPr>
              <a:t>https://www.rc.virginia.edu/support/#office-hours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615292" y="4694232"/>
            <a:ext cx="5325972" cy="140176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Website: 			</a:t>
            </a: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>
                <a:solidFill>
                  <a:srgbClr val="0072C6"/>
                </a:solidFill>
              </a:rPr>
              <a:t>https://rc.virginia.edu</a:t>
            </a: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DCBE5-A7D3-8073-DF16-4C85EA7E52D2}"/>
              </a:ext>
            </a:extLst>
          </p:cNvPr>
          <p:cNvSpPr txBox="1"/>
          <p:nvPr/>
        </p:nvSpPr>
        <p:spPr>
          <a:xfrm>
            <a:off x="8941264" y="100280"/>
            <a:ext cx="3014662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Workshop on Monday: 10</a:t>
            </a:r>
            <a:r>
              <a:rPr lang="en-US" sz="2000" baseline="30000" dirty="0"/>
              <a:t>th</a:t>
            </a:r>
            <a:r>
              <a:rPr lang="en-US" sz="2000" dirty="0"/>
              <a:t> June: </a:t>
            </a:r>
            <a:r>
              <a:rPr lang="en-US" sz="2000" b="0" i="0" u="sng" dirty="0">
                <a:solidFill>
                  <a:srgbClr val="007C89"/>
                </a:solidFill>
                <a:effectLst/>
                <a:latin typeface="Helvetica" pitchFamily="2" charset="0"/>
                <a:hlinkClick r:id="rId2" tooltip="https://virginia.us9.list-manage.com/track/click?u=b918ecff2df30f32775065906&amp;id=829265f04d&amp;e=7ef1f5d91d"/>
              </a:rPr>
              <a:t>Introduction to Writing Slurm Job Scripts for HPC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4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209800"/>
            <a:ext cx="7848600" cy="1219200"/>
          </a:xfrm>
        </p:spPr>
        <p:txBody>
          <a:bodyPr/>
          <a:lstStyle/>
          <a:p>
            <a:pPr algn="ctr"/>
            <a:r>
              <a:rPr lang="en-US" dirty="0"/>
              <a:t>Thank you!!</a:t>
            </a: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615292" y="4694232"/>
            <a:ext cx="5325972" cy="140176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Website: 			</a:t>
            </a: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>
                <a:solidFill>
                  <a:srgbClr val="0072C6"/>
                </a:solidFill>
                <a:hlinkClick r:id="rId2"/>
              </a:rPr>
              <a:t>https://rc.virginia.edu</a:t>
            </a:r>
            <a:endParaRPr lang="en-US" sz="1800" dirty="0">
              <a:solidFill>
                <a:srgbClr val="0072C6"/>
              </a:solidFill>
            </a:endParaRP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B1B3-608E-6262-D2F7-7D7F8A2981B2}"/>
              </a:ext>
            </a:extLst>
          </p:cNvPr>
          <p:cNvSpPr txBox="1"/>
          <p:nvPr/>
        </p:nvSpPr>
        <p:spPr>
          <a:xfrm>
            <a:off x="2882503" y="3507618"/>
            <a:ext cx="750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  <a:hlinkClick r:id="rId3"/>
              </a:rPr>
              <a:t>https://virginia.az1.qualtrics.com/jfe/form/SV_7OtK8IEI2SEBQa2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4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Outline of the workshop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0890" y="1215878"/>
            <a:ext cx="10230219" cy="4426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Introduction to drug discovery (computer-aided drug design, CADD)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 idea about the tools for CADD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Deep-learning based drug discovery (example: </a:t>
            </a:r>
            <a:r>
              <a:rPr lang="en-US" sz="3200" dirty="0" err="1"/>
              <a:t>chemprop</a:t>
            </a:r>
            <a:r>
              <a:rPr lang="en-US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Jupyter</a:t>
            </a:r>
            <a:r>
              <a:rPr lang="en-US" sz="3200" dirty="0"/>
              <a:t>-notebook – highlighting </a:t>
            </a:r>
            <a:r>
              <a:rPr lang="en-US" sz="3200" dirty="0" err="1"/>
              <a:t>chemprop’s</a:t>
            </a:r>
            <a:r>
              <a:rPr lang="en-US" sz="3200" dirty="0"/>
              <a:t>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Slurm</a:t>
            </a:r>
            <a:r>
              <a:rPr lang="en-US" sz="3200" dirty="0"/>
              <a:t> scripts for </a:t>
            </a:r>
            <a:r>
              <a:rPr lang="en-US" sz="3200" dirty="0" err="1"/>
              <a:t>chemprop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Application of </a:t>
            </a:r>
            <a:r>
              <a:rPr lang="en-US" sz="3200" dirty="0" err="1"/>
              <a:t>chemprop</a:t>
            </a:r>
            <a:r>
              <a:rPr lang="en-US" sz="3200" dirty="0"/>
              <a:t> demonstrating its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844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Drug discovery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014" y="1331571"/>
            <a:ext cx="10230219" cy="4426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Small – molecule therapeutics 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Peptide – based therapeutics 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Antibody – conjugate based drug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37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D1166-33D3-FBA9-64BF-1EDC76A7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B7323-CB19-7ADF-7FF9-7178B7445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"/>
          <a:stretch/>
        </p:blipFill>
        <p:spPr>
          <a:xfrm>
            <a:off x="1938338" y="1410033"/>
            <a:ext cx="7772400" cy="375218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893DF23-718D-77D9-36CD-75946062FF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Peptide-based therapeutics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D05A6-6373-635A-3A46-4796448FD08D}"/>
              </a:ext>
            </a:extLst>
          </p:cNvPr>
          <p:cNvSpPr txBox="1"/>
          <p:nvPr/>
        </p:nvSpPr>
        <p:spPr>
          <a:xfrm>
            <a:off x="142273" y="5542711"/>
            <a:ext cx="11907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Peptidomimetics: A synthetic tool for inhibiting protein-protein interactions in cancer,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Int J </a:t>
            </a:r>
            <a:r>
              <a:rPr lang="en-US" sz="18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Pept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Res and </a:t>
            </a:r>
            <a:r>
              <a:rPr lang="en-US" sz="18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Ther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19810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0591800" cy="508150"/>
          </a:xfrm>
        </p:spPr>
        <p:txBody>
          <a:bodyPr/>
          <a:lstStyle/>
          <a:p>
            <a:pPr algn="l"/>
            <a:r>
              <a:rPr lang="en-US" sz="4400" dirty="0"/>
              <a:t>Small – molecule therapeutics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014" y="1093035"/>
            <a:ext cx="10230219" cy="4426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CF1D3-360B-1E43-F6B1-4BB2D0F1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57" y="1093035"/>
            <a:ext cx="8298564" cy="3739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EADEE-8CBE-02B9-1576-82B250F7C169}"/>
              </a:ext>
            </a:extLst>
          </p:cNvPr>
          <p:cNvSpPr txBox="1"/>
          <p:nvPr/>
        </p:nvSpPr>
        <p:spPr>
          <a:xfrm>
            <a:off x="142273" y="5542711"/>
            <a:ext cx="11907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Google search image!</a:t>
            </a:r>
            <a:endParaRPr lang="en-US" sz="1800" b="1" i="1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8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Computational simulations – drug discovery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C802-7375-37AB-5169-7E1417D1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5401" r="8214" b="4369"/>
          <a:stretch/>
        </p:blipFill>
        <p:spPr>
          <a:xfrm>
            <a:off x="2677339" y="3265512"/>
            <a:ext cx="2831630" cy="2476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C7B4A-5BD6-5B8E-6F97-81BDBE57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40" y="927010"/>
            <a:ext cx="2349964" cy="2187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59C81-8143-E051-E866-1DA27882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58" y="3454269"/>
            <a:ext cx="2709156" cy="2199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3E6B3-7DFF-E8F7-044B-EFEF22C5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398" y="927010"/>
            <a:ext cx="1801906" cy="2024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C6D9C2-DAA0-1FED-7DEA-15C2C358440D}"/>
              </a:ext>
            </a:extLst>
          </p:cNvPr>
          <p:cNvSpPr txBox="1"/>
          <p:nvPr/>
        </p:nvSpPr>
        <p:spPr>
          <a:xfrm>
            <a:off x="8162257" y="5599039"/>
            <a:ext cx="6165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0">
              <a:buNone/>
            </a:pPr>
            <a:r>
              <a:rPr lang="en-US" sz="1800" dirty="0">
                <a:solidFill>
                  <a:srgbClr val="0072C6"/>
                </a:solidFill>
              </a:rPr>
              <a:t>https://</a:t>
            </a:r>
            <a:r>
              <a:rPr lang="en-US" sz="1800" dirty="0" err="1">
                <a:solidFill>
                  <a:srgbClr val="0072C6"/>
                </a:solidFill>
              </a:rPr>
              <a:t>www.linkedin.com</a:t>
            </a:r>
            <a:r>
              <a:rPr lang="en-US" sz="1800" dirty="0">
                <a:solidFill>
                  <a:srgbClr val="0072C6"/>
                </a:solidFill>
              </a:rPr>
              <a:t>/in/</a:t>
            </a:r>
            <a:r>
              <a:rPr lang="en-US" sz="1800" dirty="0" err="1">
                <a:solidFill>
                  <a:srgbClr val="0072C6"/>
                </a:solidFill>
              </a:rPr>
              <a:t>priyaps</a:t>
            </a:r>
            <a:endParaRPr lang="en-US" sz="1800" dirty="0">
              <a:solidFill>
                <a:srgbClr val="0072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0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Cheminformatics – drug discovery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594" y="1311554"/>
            <a:ext cx="10230219" cy="2918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E545D2-4B0E-4564-2342-458ABB92830D}"/>
              </a:ext>
            </a:extLst>
          </p:cNvPr>
          <p:cNvSpPr/>
          <p:nvPr/>
        </p:nvSpPr>
        <p:spPr>
          <a:xfrm>
            <a:off x="1199319" y="2312098"/>
            <a:ext cx="2756453" cy="18169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Fingerprints/Graphs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Chemical descriptors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3D/2D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37D36-29F1-5182-8899-6C0B9FB32209}"/>
              </a:ext>
            </a:extLst>
          </p:cNvPr>
          <p:cNvSpPr txBox="1"/>
          <p:nvPr/>
        </p:nvSpPr>
        <p:spPr>
          <a:xfrm>
            <a:off x="1385198" y="1728832"/>
            <a:ext cx="2455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Collection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4011B5-9194-F805-7879-FBF55D912056}"/>
              </a:ext>
            </a:extLst>
          </p:cNvPr>
          <p:cNvSpPr/>
          <p:nvPr/>
        </p:nvSpPr>
        <p:spPr>
          <a:xfrm>
            <a:off x="4513069" y="2302161"/>
            <a:ext cx="2756453" cy="18169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Organic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Compound library and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DC143-A971-9CF8-C957-85F0B26B10F9}"/>
              </a:ext>
            </a:extLst>
          </p:cNvPr>
          <p:cNvSpPr txBox="1"/>
          <p:nvPr/>
        </p:nvSpPr>
        <p:spPr>
          <a:xfrm>
            <a:off x="4547163" y="1728832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Processing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BBFD4D-082F-C024-A69D-75CD0E914A14}"/>
              </a:ext>
            </a:extLst>
          </p:cNvPr>
          <p:cNvSpPr/>
          <p:nvPr/>
        </p:nvSpPr>
        <p:spPr>
          <a:xfrm>
            <a:off x="7662013" y="2302161"/>
            <a:ext cx="2756453" cy="18269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Analogues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0012C-AFD8-80D6-A6B7-2D8539E627FC}"/>
              </a:ext>
            </a:extLst>
          </p:cNvPr>
          <p:cNvSpPr txBox="1"/>
          <p:nvPr/>
        </p:nvSpPr>
        <p:spPr>
          <a:xfrm>
            <a:off x="7973313" y="1714878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96FC2-8F2B-FD1C-1A8D-10D52083AD96}"/>
              </a:ext>
            </a:extLst>
          </p:cNvPr>
          <p:cNvSpPr txBox="1"/>
          <p:nvPr/>
        </p:nvSpPr>
        <p:spPr>
          <a:xfrm>
            <a:off x="174104" y="5231979"/>
            <a:ext cx="963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Inspired by the following article: </a:t>
            </a:r>
          </a:p>
          <a:p>
            <a:r>
              <a:rPr lang="en-US" dirty="0"/>
              <a:t>Cheminformatics: An introductory review, </a:t>
            </a:r>
            <a:r>
              <a:rPr lang="en-US" dirty="0" err="1"/>
              <a:t>Chonde</a:t>
            </a:r>
            <a:r>
              <a:rPr lang="en-US" dirty="0"/>
              <a:t> and Kumara – conference contribution Penn State</a:t>
            </a:r>
          </a:p>
        </p:txBody>
      </p:sp>
    </p:spTree>
    <p:extLst>
      <p:ext uri="{BB962C8B-B14F-4D97-AF65-F5344CB8AC3E}">
        <p14:creationId xmlns:p14="http://schemas.microsoft.com/office/powerpoint/2010/main" val="391448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78F4-0C9F-4FC8-6108-1F3C404B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ook Extra Compres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ook Extra Compresse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4285-5214-F498-E6E5-E8128DBE4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52057"/>
            <a:ext cx="11804374" cy="508150"/>
          </a:xfrm>
        </p:spPr>
        <p:txBody>
          <a:bodyPr/>
          <a:lstStyle/>
          <a:p>
            <a:pPr algn="l"/>
            <a:r>
              <a:rPr lang="en-US" sz="4400" dirty="0"/>
              <a:t>Deep learning in drug discovery: </a:t>
            </a:r>
            <a:r>
              <a:rPr lang="en-US" sz="4400" dirty="0" err="1"/>
              <a:t>Chemprop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70BE-7067-7BF2-17E3-7415F6A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092" y="1241148"/>
            <a:ext cx="10230219" cy="44262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d-Message passing neural network (MPNN)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0C53F-602C-4AAF-749C-C73DF6AA2124}"/>
              </a:ext>
            </a:extLst>
          </p:cNvPr>
          <p:cNvSpPr txBox="1"/>
          <p:nvPr/>
        </p:nvSpPr>
        <p:spPr>
          <a:xfrm>
            <a:off x="394085" y="5482725"/>
            <a:ext cx="108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Original Article: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Analyzing learned Molecular Representations for Property Prediction,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Yang et al,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JCIM 2019</a:t>
            </a:r>
            <a:endParaRPr lang="en-US" sz="1800" b="1" i="1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5D73-B911-E131-3F18-085FA55E8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"/>
          <a:stretch/>
        </p:blipFill>
        <p:spPr>
          <a:xfrm>
            <a:off x="2030413" y="2003037"/>
            <a:ext cx="5913438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2402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40346</TotalTime>
  <Words>1206</Words>
  <Application>Microsoft Office PowerPoint</Application>
  <PresentationFormat>Widescreen</PresentationFormat>
  <Paragraphs>299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title page</vt:lpstr>
      <vt:lpstr>O2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Analytics Center – Collaborations!</vt:lpstr>
      <vt:lpstr>Need more help?</vt:lpstr>
      <vt:lpstr>Thank you!!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Srivastava, Priyanka Prakash (gpd6kn)</dc:creator>
  <cp:lastModifiedBy>Srivastava, Priyanka Prakash (gpd6kn)</cp:lastModifiedBy>
  <cp:revision>10</cp:revision>
  <dcterms:created xsi:type="dcterms:W3CDTF">2024-05-23T13:29:23Z</dcterms:created>
  <dcterms:modified xsi:type="dcterms:W3CDTF">2025-03-02T20:51:49Z</dcterms:modified>
</cp:coreProperties>
</file>